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6" r:id="rId4"/>
    <p:sldId id="265" r:id="rId5"/>
    <p:sldId id="275" r:id="rId6"/>
    <p:sldId id="259" r:id="rId7"/>
    <p:sldId id="260" r:id="rId8"/>
    <p:sldId id="276" r:id="rId9"/>
    <p:sldId id="261" r:id="rId10"/>
    <p:sldId id="262" r:id="rId11"/>
    <p:sldId id="263" r:id="rId12"/>
    <p:sldId id="277" r:id="rId13"/>
    <p:sldId id="274" r:id="rId14"/>
    <p:sldId id="280" r:id="rId15"/>
    <p:sldId id="268" r:id="rId16"/>
    <p:sldId id="269" r:id="rId17"/>
    <p:sldId id="270" r:id="rId18"/>
    <p:sldId id="271" r:id="rId19"/>
    <p:sldId id="278" r:id="rId20"/>
    <p:sldId id="272" r:id="rId21"/>
    <p:sldId id="273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Полиэтилен: промышленные методы синтеза при среднем и низком давлении.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78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469" y="0"/>
            <a:ext cx="11344758" cy="685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Особенности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полимеризации при среднем давлении. </a:t>
            </a:r>
            <a:r>
              <a:rPr lang="ru-RU" sz="2800" dirty="0">
                <a:solidFill>
                  <a:schemeClr val="tx1"/>
                </a:solidFill>
              </a:rPr>
              <a:t>Параметры процесса производства (давление и температура) по-разному влияют на свойства получаемого ПЭСД и скорость процесса.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Повышение </a:t>
            </a:r>
            <a:r>
              <a:rPr lang="ru-RU" sz="2800" b="1" dirty="0">
                <a:solidFill>
                  <a:schemeClr val="tx1"/>
                </a:solidFill>
              </a:rPr>
              <a:t>давления </a:t>
            </a:r>
            <a:r>
              <a:rPr lang="ru-RU" sz="2800" dirty="0">
                <a:solidFill>
                  <a:schemeClr val="tx1"/>
                </a:solidFill>
              </a:rPr>
              <a:t>способ­ствует </a:t>
            </a:r>
            <a:r>
              <a:rPr lang="ru-RU" sz="2800" b="1" dirty="0">
                <a:solidFill>
                  <a:schemeClr val="tx1"/>
                </a:solidFill>
              </a:rPr>
              <a:t>повышению молекулярной массы полимера </a:t>
            </a:r>
            <a:r>
              <a:rPr lang="ru-RU" sz="2800" dirty="0">
                <a:solidFill>
                  <a:schemeClr val="tx1"/>
                </a:solidFill>
              </a:rPr>
              <a:t>и </a:t>
            </a:r>
            <a:r>
              <a:rPr lang="ru-RU" sz="2800" b="1" dirty="0">
                <a:solidFill>
                  <a:schemeClr val="tx1"/>
                </a:solidFill>
              </a:rPr>
              <a:t>увеличению скорости </a:t>
            </a:r>
            <a:r>
              <a:rPr lang="ru-RU" sz="2800" dirty="0">
                <a:solidFill>
                  <a:schemeClr val="tx1"/>
                </a:solidFill>
              </a:rPr>
              <a:t>его об­разования.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Увеличение </a:t>
            </a:r>
            <a:r>
              <a:rPr lang="ru-RU" sz="2800" b="1" dirty="0">
                <a:solidFill>
                  <a:schemeClr val="tx1"/>
                </a:solidFill>
              </a:rPr>
              <a:t>температуры </a:t>
            </a:r>
            <a:r>
              <a:rPr lang="ru-RU" sz="2800" dirty="0">
                <a:solidFill>
                  <a:schemeClr val="tx1"/>
                </a:solidFill>
              </a:rPr>
              <a:t>реакции вызывает более сильное </a:t>
            </a:r>
            <a:r>
              <a:rPr lang="ru-RU" sz="2800" b="1" dirty="0">
                <a:solidFill>
                  <a:schemeClr val="tx1"/>
                </a:solidFill>
              </a:rPr>
              <a:t>снижение молекулярной массы </a:t>
            </a:r>
            <a:r>
              <a:rPr lang="ru-RU" sz="2800" dirty="0">
                <a:solidFill>
                  <a:schemeClr val="tx1"/>
                </a:solidFill>
              </a:rPr>
              <a:t>и в </a:t>
            </a:r>
            <a:r>
              <a:rPr lang="ru-RU" sz="2800" b="1" dirty="0">
                <a:solidFill>
                  <a:schemeClr val="tx1"/>
                </a:solidFill>
              </a:rPr>
              <a:t>меньшей </a:t>
            </a:r>
            <a:r>
              <a:rPr lang="ru-RU" sz="2800" dirty="0">
                <a:solidFill>
                  <a:schemeClr val="tx1"/>
                </a:solidFill>
              </a:rPr>
              <a:t>степени отражается на </a:t>
            </a:r>
            <a:r>
              <a:rPr lang="ru-RU" sz="2800" b="1" dirty="0">
                <a:solidFill>
                  <a:schemeClr val="tx1"/>
                </a:solidFill>
              </a:rPr>
              <a:t>скорости полимеризации </a:t>
            </a:r>
            <a:r>
              <a:rPr lang="ru-RU" sz="2800" dirty="0">
                <a:solidFill>
                  <a:schemeClr val="tx1"/>
                </a:solidFill>
              </a:rPr>
              <a:t>этилена. Поэтому регулирование свойств получаемого ПЭСД осуществляется пу­тем изменения температуры при постоянном давлении.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Увеличение </a:t>
            </a:r>
            <a:r>
              <a:rPr lang="ru-RU" sz="2800" b="1" dirty="0">
                <a:solidFill>
                  <a:schemeClr val="tx1"/>
                </a:solidFill>
              </a:rPr>
              <a:t>концентрации катализатора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повышает скорость реакции</a:t>
            </a:r>
            <a:r>
              <a:rPr lang="ru-RU" sz="2800" dirty="0">
                <a:solidFill>
                  <a:schemeClr val="tx1"/>
                </a:solidFill>
              </a:rPr>
              <a:t>, но практически </a:t>
            </a:r>
            <a:r>
              <a:rPr lang="ru-RU" sz="2800" b="1" dirty="0">
                <a:solidFill>
                  <a:schemeClr val="tx1"/>
                </a:solidFill>
              </a:rPr>
              <a:t>мало влияет на свойства </a:t>
            </a:r>
            <a:r>
              <a:rPr lang="ru-RU" sz="2800" dirty="0">
                <a:solidFill>
                  <a:schemeClr val="tx1"/>
                </a:solidFill>
              </a:rPr>
              <a:t>полимера.</a:t>
            </a:r>
          </a:p>
        </p:txBody>
      </p:sp>
    </p:spTree>
    <p:extLst>
      <p:ext uri="{BB962C8B-B14F-4D97-AF65-F5344CB8AC3E}">
        <p14:creationId xmlns:p14="http://schemas.microsoft.com/office/powerpoint/2010/main" val="1290181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479" y="139485"/>
            <a:ext cx="11112284" cy="6718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Получение ПЭ при среднем давлении </a:t>
            </a:r>
            <a:r>
              <a:rPr lang="ru-RU" sz="3200" b="1" dirty="0">
                <a:solidFill>
                  <a:schemeClr val="tx1"/>
                </a:solidFill>
              </a:rPr>
              <a:t>имеет ряд преимуществ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по </a:t>
            </a:r>
            <a:r>
              <a:rPr lang="ru-RU" sz="3200" dirty="0">
                <a:solidFill>
                  <a:schemeClr val="tx1"/>
                </a:solidFill>
              </a:rPr>
              <a:t>сравнению с другими </a:t>
            </a:r>
            <a:r>
              <a:rPr lang="ru-RU" sz="3200" dirty="0" smtClean="0">
                <a:solidFill>
                  <a:schemeClr val="tx1"/>
                </a:solidFill>
              </a:rPr>
              <a:t>методами: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· проведение процесса при умеренном давлении,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· </a:t>
            </a:r>
            <a:r>
              <a:rPr lang="ru-RU" sz="3200" dirty="0">
                <a:solidFill>
                  <a:schemeClr val="tx1"/>
                </a:solidFill>
              </a:rPr>
              <a:t>доступность и малая токсичность катализатора,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· </a:t>
            </a:r>
            <a:r>
              <a:rPr lang="ru-RU" sz="3200" dirty="0">
                <a:solidFill>
                  <a:schemeClr val="tx1"/>
                </a:solidFill>
              </a:rPr>
              <a:t>возможность его многократного ис­пользования после регенерации,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· </a:t>
            </a:r>
            <a:r>
              <a:rPr lang="ru-RU" sz="3200" dirty="0">
                <a:solidFill>
                  <a:schemeClr val="tx1"/>
                </a:solidFill>
              </a:rPr>
              <a:t>относительная простота регенерации растворителя,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· </a:t>
            </a:r>
            <a:r>
              <a:rPr lang="ru-RU" sz="3200" dirty="0">
                <a:solidFill>
                  <a:schemeClr val="tx1"/>
                </a:solidFill>
              </a:rPr>
              <a:t>улучшенные свойства полимера по сравнению с ПЭНП.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38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485" y="232475"/>
            <a:ext cx="11236271" cy="6625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К </a:t>
            </a:r>
            <a:r>
              <a:rPr lang="ru-RU" sz="3200" b="1" dirty="0">
                <a:solidFill>
                  <a:schemeClr val="tx1"/>
                </a:solidFill>
              </a:rPr>
              <a:t>недостаткам</a:t>
            </a:r>
            <a:r>
              <a:rPr lang="ru-RU" sz="3200" dirty="0">
                <a:solidFill>
                  <a:schemeClr val="tx1"/>
                </a:solidFill>
              </a:rPr>
              <a:t> способа относится:</a:t>
            </a:r>
          </a:p>
          <a:p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· необходимость тщательной очистки ПЭ от ос­татков катализатора, приводящая к усложнению процесса,</a:t>
            </a:r>
          </a:p>
          <a:p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· применение больших ко­личеств растворителя,</a:t>
            </a:r>
          </a:p>
          <a:p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· выбросы паров растворителя в атмосферу при сушке порошка и регенерации катализатора, вызывающие загрязнение окружающей среды.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155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Производство полиэтилена методом низкого давления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475" y="1930401"/>
            <a:ext cx="11344759" cy="49276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Сырьем для получения полиэтилена методом низкого давления служит очищенный</a:t>
            </a:r>
            <a:r>
              <a:rPr lang="ru-RU" sz="2800" b="1" dirty="0">
                <a:solidFill>
                  <a:schemeClr val="tx1"/>
                </a:solidFill>
              </a:rPr>
              <a:t> этилен </a:t>
            </a:r>
            <a:r>
              <a:rPr lang="ru-RU" sz="2800" dirty="0">
                <a:solidFill>
                  <a:schemeClr val="tx1"/>
                </a:solidFill>
              </a:rPr>
              <a:t>и смешанный металлоорганический катализатор— </a:t>
            </a:r>
            <a:r>
              <a:rPr lang="ru-RU" sz="2800" b="1" dirty="0" err="1">
                <a:solidFill>
                  <a:schemeClr val="tx1"/>
                </a:solidFill>
              </a:rPr>
              <a:t>триэтилалюминий</a:t>
            </a:r>
            <a:r>
              <a:rPr lang="ru-RU" sz="2800" b="1" dirty="0">
                <a:solidFill>
                  <a:schemeClr val="tx1"/>
                </a:solidFill>
              </a:rPr>
              <a:t> и </a:t>
            </a:r>
            <a:r>
              <a:rPr lang="ru-RU" sz="2800" b="1" dirty="0" err="1">
                <a:solidFill>
                  <a:schemeClr val="tx1"/>
                </a:solidFill>
              </a:rPr>
              <a:t>четыреххлорнстый</a:t>
            </a:r>
            <a:r>
              <a:rPr lang="ru-RU" sz="2800" b="1" dirty="0">
                <a:solidFill>
                  <a:schemeClr val="tx1"/>
                </a:solidFill>
              </a:rPr>
              <a:t> титан</a:t>
            </a:r>
            <a:r>
              <a:rPr lang="ru-RU" sz="2800" dirty="0">
                <a:solidFill>
                  <a:schemeClr val="tx1"/>
                </a:solidFill>
              </a:rPr>
              <a:t>. Вместо </a:t>
            </a:r>
            <a:r>
              <a:rPr lang="ru-RU" sz="2800" dirty="0" err="1">
                <a:solidFill>
                  <a:schemeClr val="tx1"/>
                </a:solidFill>
              </a:rPr>
              <a:t>триэтилалюминия</a:t>
            </a:r>
            <a:r>
              <a:rPr lang="ru-RU" sz="2800" dirty="0">
                <a:solidFill>
                  <a:schemeClr val="tx1"/>
                </a:solidFill>
              </a:rPr>
              <a:t> могут применяться также </a:t>
            </a:r>
            <a:r>
              <a:rPr lang="ru-RU" sz="2800" dirty="0" err="1">
                <a:solidFill>
                  <a:schemeClr val="tx1"/>
                </a:solidFill>
              </a:rPr>
              <a:t>диэтилалюминийхло-рид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этилалюминийдихлорид</a:t>
            </a:r>
            <a:r>
              <a:rPr lang="ru-RU" sz="2800" dirty="0">
                <a:solidFill>
                  <a:schemeClr val="tx1"/>
                </a:solidFill>
              </a:rPr>
              <a:t> или </a:t>
            </a:r>
            <a:r>
              <a:rPr lang="ru-RU" sz="2800" dirty="0" err="1">
                <a:solidFill>
                  <a:schemeClr val="tx1"/>
                </a:solidFill>
              </a:rPr>
              <a:t>триизобутилалюмииий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Для </a:t>
            </a:r>
            <a:r>
              <a:rPr lang="ru-RU" sz="2800" dirty="0">
                <a:solidFill>
                  <a:schemeClr val="tx1"/>
                </a:solidFill>
              </a:rPr>
              <a:t>данного процесса получения ПЭ низкого давления характерна как </a:t>
            </a:r>
            <a:r>
              <a:rPr lang="ru-RU" sz="2800" b="1" dirty="0">
                <a:solidFill>
                  <a:schemeClr val="tx1"/>
                </a:solidFill>
              </a:rPr>
              <a:t>периодичность, </a:t>
            </a:r>
            <a:r>
              <a:rPr lang="ru-RU" sz="2800" dirty="0">
                <a:solidFill>
                  <a:schemeClr val="tx1"/>
                </a:solidFill>
              </a:rPr>
              <a:t>так и </a:t>
            </a:r>
            <a:r>
              <a:rPr lang="ru-RU" sz="2800" b="1" dirty="0">
                <a:solidFill>
                  <a:schemeClr val="tx1"/>
                </a:solidFill>
              </a:rPr>
              <a:t>непрерывность. </a:t>
            </a:r>
            <a:r>
              <a:rPr lang="ru-RU" sz="2800" dirty="0">
                <a:solidFill>
                  <a:schemeClr val="tx1"/>
                </a:solidFill>
              </a:rPr>
              <a:t>От выбора технологии зависит и схема процесса, каждая их которых различна по конструкции оборудования, объёму реакторов, методу очистки полиэтилена от примесей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678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pol_niz_plo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44" y="609600"/>
            <a:ext cx="9655444" cy="5868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719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0"/>
            <a:ext cx="10062991" cy="6586779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Процесс приготовления катализаторного комплекса.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Кроме </a:t>
            </a:r>
            <a:r>
              <a:rPr lang="ru-RU" sz="2400" dirty="0">
                <a:solidFill>
                  <a:schemeClr val="tx1"/>
                </a:solidFill>
              </a:rPr>
              <a:t>катализатора, используют также слабый раствор </a:t>
            </a:r>
            <a:r>
              <a:rPr lang="ru-RU" sz="2400" dirty="0" err="1">
                <a:solidFill>
                  <a:schemeClr val="tx1"/>
                </a:solidFill>
              </a:rPr>
              <a:t>сокатализатора</a:t>
            </a:r>
            <a:r>
              <a:rPr lang="ru-RU" sz="2400" dirty="0">
                <a:solidFill>
                  <a:schemeClr val="tx1"/>
                </a:solidFill>
              </a:rPr>
              <a:t> – четыреххлористый титан. В качестве растворителя используют смесь бензина и циклогексана в соотношении 2:1 (по объему).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Чтобы реакция полимеризации шла нормально и получаемый полимер удовлетворял необходимым требованиям, концентрация катализатора и </a:t>
            </a:r>
            <a:r>
              <a:rPr lang="ru-RU" sz="2400" dirty="0" err="1">
                <a:solidFill>
                  <a:schemeClr val="tx1"/>
                </a:solidFill>
              </a:rPr>
              <a:t>сокатализатора</a:t>
            </a:r>
            <a:r>
              <a:rPr lang="ru-RU" sz="2400" dirty="0">
                <a:solidFill>
                  <a:schemeClr val="tx1"/>
                </a:solidFill>
              </a:rPr>
              <a:t> должна быть в пределах 0,2-0,3%, а в цех полимеризации эти вещества поступают, имея концентрацию 5%, следовательно, их надо дополнительно разбавлять.</a:t>
            </a:r>
          </a:p>
        </p:txBody>
      </p:sp>
    </p:spTree>
    <p:extLst>
      <p:ext uri="{BB962C8B-B14F-4D97-AF65-F5344CB8AC3E}">
        <p14:creationId xmlns:p14="http://schemas.microsoft.com/office/powerpoint/2010/main" val="2682604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3885" y="262005"/>
            <a:ext cx="8973518" cy="54333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53885" y="5695369"/>
            <a:ext cx="99654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Рис.2. Производство полиэтилена и полипропилена методом низкого </a:t>
            </a:r>
            <a:r>
              <a:rPr lang="ru-RU" sz="2800" dirty="0" smtClean="0"/>
              <a:t>давления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09181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0"/>
            <a:ext cx="10605432" cy="6857999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В соответствии с технологической схемой, 5%-</a:t>
            </a:r>
            <a:r>
              <a:rPr lang="ru-RU" sz="3200" dirty="0" err="1">
                <a:solidFill>
                  <a:schemeClr val="tx1"/>
                </a:solidFill>
              </a:rPr>
              <a:t>ный</a:t>
            </a:r>
            <a:r>
              <a:rPr lang="ru-RU" sz="3200" dirty="0">
                <a:solidFill>
                  <a:schemeClr val="tx1"/>
                </a:solidFill>
              </a:rPr>
              <a:t> раствор </a:t>
            </a:r>
            <a:r>
              <a:rPr lang="ru-RU" sz="3200" dirty="0" err="1">
                <a:solidFill>
                  <a:schemeClr val="tx1"/>
                </a:solidFill>
              </a:rPr>
              <a:t>триэтилалюминия</a:t>
            </a:r>
            <a:r>
              <a:rPr lang="ru-RU" sz="3200" dirty="0">
                <a:solidFill>
                  <a:schemeClr val="tx1"/>
                </a:solidFill>
              </a:rPr>
              <a:t> и четыреххлористого титана поступает в мерники 2 и 5 цеха полимеризации и из них в смеситель-разбавитель 1. В смеситель подается необходимое количество бензина по линии 3 и циклогексана по линии 4. Смеситель-растворитель имеет мешалку и рубашку для подогрева до 50</a:t>
            </a:r>
            <a:r>
              <a:rPr lang="ru-RU" sz="3200" dirty="0" smtClean="0">
                <a:solidFill>
                  <a:schemeClr val="tx1"/>
                </a:solidFill>
              </a:rPr>
              <a:t>%. </a:t>
            </a:r>
            <a:r>
              <a:rPr lang="ru-RU" sz="3200" dirty="0">
                <a:solidFill>
                  <a:schemeClr val="tx1"/>
                </a:solidFill>
              </a:rPr>
              <a:t>Готовый катализаторный комплекс насосом 25 закачивается в </a:t>
            </a:r>
            <a:r>
              <a:rPr lang="ru-RU" sz="3200" dirty="0" err="1">
                <a:solidFill>
                  <a:schemeClr val="tx1"/>
                </a:solidFill>
              </a:rPr>
              <a:t>полимеризатор</a:t>
            </a:r>
            <a:r>
              <a:rPr lang="ru-RU" sz="3200" dirty="0">
                <a:solidFill>
                  <a:schemeClr val="tx1"/>
                </a:solidFill>
              </a:rPr>
              <a:t> 3.</a:t>
            </a:r>
          </a:p>
        </p:txBody>
      </p:sp>
    </p:spTree>
    <p:extLst>
      <p:ext uri="{BB962C8B-B14F-4D97-AF65-F5344CB8AC3E}">
        <p14:creationId xmlns:p14="http://schemas.microsoft.com/office/powerpoint/2010/main" val="1465736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464" y="170481"/>
            <a:ext cx="11484244" cy="6509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Процесс полимеризации.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Полимеризация этилена и пропилена осуществляется в вертикальном цилиндрическом аппарате. Готовый катализаторный комплекс подают по линии 24 в нижнюю часть </a:t>
            </a:r>
            <a:r>
              <a:rPr lang="ru-RU" sz="2400" dirty="0" err="1">
                <a:solidFill>
                  <a:schemeClr val="tx1"/>
                </a:solidFill>
              </a:rPr>
              <a:t>полимеризатора</a:t>
            </a:r>
            <a:r>
              <a:rPr lang="ru-RU" sz="2400" dirty="0">
                <a:solidFill>
                  <a:schemeClr val="tx1"/>
                </a:solidFill>
              </a:rPr>
              <a:t>, заполняют его и поддерживают все время постоянный уровень жидкости. Газ (этилен, пропилен) подают также в нижнюю часть </a:t>
            </a:r>
            <a:r>
              <a:rPr lang="ru-RU" sz="2400" dirty="0" err="1">
                <a:solidFill>
                  <a:schemeClr val="tx1"/>
                </a:solidFill>
              </a:rPr>
              <a:t>полимеризатора</a:t>
            </a:r>
            <a:r>
              <a:rPr lang="ru-RU" sz="2400" dirty="0">
                <a:solidFill>
                  <a:schemeClr val="tx1"/>
                </a:solidFill>
              </a:rPr>
              <a:t> по линии 7. Проходя через раствор катализатора, часть газа </a:t>
            </a:r>
            <a:r>
              <a:rPr lang="ru-RU" sz="2400" dirty="0" err="1">
                <a:solidFill>
                  <a:schemeClr val="tx1"/>
                </a:solidFill>
              </a:rPr>
              <a:t>полимеризуется</a:t>
            </a:r>
            <a:r>
              <a:rPr lang="ru-RU" sz="2400" dirty="0">
                <a:solidFill>
                  <a:schemeClr val="tx1"/>
                </a:solidFill>
              </a:rPr>
              <a:t>, образуя мелкие твердые частички полимера, которые стремятся оседать вниз. Реакция полимеризации сопровождается выделением тепла, избыток которого отводят за счет охлаждения циркулирующего (не вступившего в реакцию) газа. Не вступивший в реакцию газ, нагретый и насыщенный парами растворителя, отводится из верхней части </a:t>
            </a:r>
            <a:r>
              <a:rPr lang="ru-RU" sz="2400" dirty="0" err="1">
                <a:solidFill>
                  <a:schemeClr val="tx1"/>
                </a:solidFill>
              </a:rPr>
              <a:t>полимеризатора</a:t>
            </a:r>
            <a:r>
              <a:rPr lang="ru-RU" sz="2400" dirty="0">
                <a:solidFill>
                  <a:schemeClr val="tx1"/>
                </a:solidFill>
              </a:rPr>
              <a:t> в циркуляционную сеть, состоящую из циклонных отделителей 10, холодильника-конденсатора 11, сепаратора 13 и насосов 14.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651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8489"/>
            <a:ext cx="10729419" cy="635430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циклонных отделителях 10 от газа отделяются капли растворителей и частички полимера. Растворитель, содержащий полимер, из нижней части отделителей-сепараторов 13 насосами 14 подается снова в </a:t>
            </a:r>
            <a:r>
              <a:rPr lang="ru-RU" sz="2800" dirty="0" err="1">
                <a:solidFill>
                  <a:schemeClr val="tx1"/>
                </a:solidFill>
              </a:rPr>
              <a:t>полимеризатор</a:t>
            </a:r>
            <a:r>
              <a:rPr lang="ru-RU" sz="2800" dirty="0">
                <a:solidFill>
                  <a:schemeClr val="tx1"/>
                </a:solidFill>
              </a:rPr>
              <a:t>. В холодильнике-конденсаторе 11 газ и пары растворителя охлаждаются водой до 40ºC. При этом пары растворителей конденсируются. Далее охлажденный газ в смеси с конденсатом проходит циклонный сепаратор 13, освобождается от жидкости и по линии 9 подается на смешение со свежим газом, поступившим в цех по линии 6. Смесь свежего и охлаждённого циркулирующего по линии 7 (как было сказано выше) газа подаётся в </a:t>
            </a:r>
            <a:r>
              <a:rPr lang="ru-RU" sz="2800" dirty="0" err="1">
                <a:solidFill>
                  <a:schemeClr val="tx1"/>
                </a:solidFill>
              </a:rPr>
              <a:t>полимеризатор</a:t>
            </a:r>
            <a:r>
              <a:rPr lang="ru-RU" sz="2800" dirty="0">
                <a:solidFill>
                  <a:schemeClr val="tx1"/>
                </a:solidFill>
              </a:rPr>
              <a:t>. Таким образом, температура в </a:t>
            </a:r>
            <a:r>
              <a:rPr lang="ru-RU" sz="2800" dirty="0" err="1">
                <a:solidFill>
                  <a:schemeClr val="tx1"/>
                </a:solidFill>
              </a:rPr>
              <a:t>полимеризаторе</a:t>
            </a:r>
            <a:r>
              <a:rPr lang="ru-RU" sz="2800" dirty="0">
                <a:solidFill>
                  <a:schemeClr val="tx1"/>
                </a:solidFill>
              </a:rPr>
              <a:t> регулируется изменением количества и температуры циркули-</a:t>
            </a:r>
            <a:r>
              <a:rPr lang="ru-RU" sz="2800" dirty="0" err="1">
                <a:solidFill>
                  <a:schemeClr val="tx1"/>
                </a:solidFill>
              </a:rPr>
              <a:t>рующего</a:t>
            </a:r>
            <a:r>
              <a:rPr lang="ru-RU" sz="2800" dirty="0">
                <a:solidFill>
                  <a:schemeClr val="tx1"/>
                </a:solidFill>
              </a:rPr>
              <a:t> газа.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19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8969"/>
            <a:ext cx="8596668" cy="5762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Производство полиэтилена высокой плотности при среднем давлении</a:t>
            </a:r>
          </a:p>
        </p:txBody>
      </p:sp>
    </p:spTree>
    <p:extLst>
      <p:ext uri="{BB962C8B-B14F-4D97-AF65-F5344CB8AC3E}">
        <p14:creationId xmlns:p14="http://schemas.microsoft.com/office/powerpoint/2010/main" val="3227067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0963" y="1"/>
            <a:ext cx="10662833" cy="6041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Образующийся в </a:t>
            </a:r>
            <a:r>
              <a:rPr lang="ru-RU" sz="2800" dirty="0" err="1">
                <a:solidFill>
                  <a:schemeClr val="tx1"/>
                </a:solidFill>
              </a:rPr>
              <a:t>полимеризаторе</a:t>
            </a:r>
            <a:r>
              <a:rPr lang="ru-RU" sz="2800" dirty="0">
                <a:solidFill>
                  <a:schemeClr val="tx1"/>
                </a:solidFill>
              </a:rPr>
              <a:t> 8 полимер в виде взвеси твердых частиц в растворителе (в соотношении 1:10) отводится из нижней части аппарата по линиям 23 в сборник 21. Здесь происходит выделение из жидкости растворенного в ней газа за счет снижения давления в сборнике. Выделившийся этилен для улавливания из него растворителя проходит водяной холодильник 22. Смесь газа и растворителя их холодильника поступает на разделение в сепаратор 16. Газ из сепаратора по линии 15 подается в цех очистки, а жидкая фаза по линии 17 поступает в сборники растворителя. Суспензия, освобожденная от газа, из сборника 21 насосом 20 подается в конечный сборник 19 и из него по линии 18 поступает на дальнейшую обработку. </a:t>
            </a:r>
          </a:p>
        </p:txBody>
      </p:sp>
    </p:spTree>
    <p:extLst>
      <p:ext uri="{BB962C8B-B14F-4D97-AF65-F5344CB8AC3E}">
        <p14:creationId xmlns:p14="http://schemas.microsoft.com/office/powerpoint/2010/main" val="2128537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8489"/>
            <a:ext cx="9706530" cy="59328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Недостатки метода:</a:t>
            </a:r>
            <a:endParaRPr lang="ru-RU" sz="3600" dirty="0"/>
          </a:p>
          <a:p>
            <a:r>
              <a:rPr lang="ru-RU" sz="3600" dirty="0"/>
              <a:t>•	необходимость применения большого количества растворителей и их регенерации;</a:t>
            </a:r>
          </a:p>
          <a:p>
            <a:r>
              <a:rPr lang="ru-RU" sz="3600" dirty="0"/>
              <a:t>•	применение легко взрывающегося катализатора и необходимость его синтеза;</a:t>
            </a:r>
          </a:p>
          <a:p>
            <a:r>
              <a:rPr lang="ru-RU" sz="3600" dirty="0"/>
              <a:t>•	необходимость отмывки катализатора и меньшая чистота полимера.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57709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9485"/>
            <a:ext cx="8596668" cy="5901877"/>
          </a:xfrm>
        </p:spPr>
        <p:txBody>
          <a:bodyPr>
            <a:normAutofit/>
          </a:bodyPr>
          <a:lstStyle/>
          <a:p>
            <a:r>
              <a:rPr lang="ru-RU" sz="3200" dirty="0"/>
              <a:t>Полиэтилен низкой плотности применяют для изготовления гидроизоляционных пленок и плит, труб и арматуры к ним, различных, изделий — профилей, арматуры, болтов, бачков и т. д.</a:t>
            </a:r>
          </a:p>
        </p:txBody>
      </p:sp>
    </p:spTree>
    <p:extLst>
      <p:ext uri="{BB962C8B-B14F-4D97-AF65-F5344CB8AC3E}">
        <p14:creationId xmlns:p14="http://schemas.microsoft.com/office/powerpoint/2010/main" val="228993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348" y="201480"/>
            <a:ext cx="8596668" cy="5855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Условия получения. ПЭВПСД с плотностью 960-970 кг/м3 при среднем давлении получают полимеризацией этилена в органическом растворителе (бензин, циклогексан, ксилол и др.) непрерывным методом при </a:t>
            </a:r>
            <a:r>
              <a:rPr lang="en-US" sz="3600" dirty="0" smtClean="0">
                <a:solidFill>
                  <a:schemeClr val="tx1"/>
                </a:solidFill>
              </a:rPr>
              <a:t>P =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3,5-4 МПа и </a:t>
            </a:r>
            <a:r>
              <a:rPr lang="en-US" sz="3600" dirty="0" smtClean="0">
                <a:solidFill>
                  <a:schemeClr val="tx1"/>
                </a:solidFill>
              </a:rPr>
              <a:t>T=</a:t>
            </a:r>
            <a:r>
              <a:rPr lang="ru-RU" sz="3600" dirty="0" smtClean="0">
                <a:solidFill>
                  <a:schemeClr val="tx1"/>
                </a:solidFill>
              </a:rPr>
              <a:t>130-150 </a:t>
            </a:r>
            <a:r>
              <a:rPr lang="ru-RU" sz="3600" dirty="0">
                <a:solidFill>
                  <a:schemeClr val="tx1"/>
                </a:solidFill>
              </a:rPr>
              <a:t>°С в присутствии окисно-хромового катализатора.</a:t>
            </a:r>
          </a:p>
        </p:txBody>
      </p:sp>
    </p:spTree>
    <p:extLst>
      <p:ext uri="{BB962C8B-B14F-4D97-AF65-F5344CB8AC3E}">
        <p14:creationId xmlns:p14="http://schemas.microsoft.com/office/powerpoint/2010/main" val="3760727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969" y="247973"/>
            <a:ext cx="10616339" cy="62458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О</a:t>
            </a:r>
            <a:r>
              <a:rPr lang="ru-RU" sz="2800" dirty="0" smtClean="0">
                <a:solidFill>
                  <a:schemeClr val="tx1"/>
                </a:solidFill>
              </a:rPr>
              <a:t>сновные стадии технологического </a:t>
            </a:r>
            <a:r>
              <a:rPr lang="ru-RU" sz="2800" dirty="0" smtClean="0">
                <a:solidFill>
                  <a:schemeClr val="tx1"/>
                </a:solidFill>
              </a:rPr>
              <a:t>процесса </a:t>
            </a:r>
            <a:r>
              <a:rPr lang="ru-RU" sz="2800" dirty="0">
                <a:solidFill>
                  <a:schemeClr val="tx1"/>
                </a:solidFill>
              </a:rPr>
              <a:t>получения </a:t>
            </a:r>
            <a:r>
              <a:rPr lang="ru-RU" sz="2800" dirty="0" smtClean="0">
                <a:solidFill>
                  <a:schemeClr val="tx1"/>
                </a:solidFill>
              </a:rPr>
              <a:t>ПЭСД: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подготовка </a:t>
            </a:r>
            <a:r>
              <a:rPr lang="ru-RU" sz="2800" dirty="0">
                <a:solidFill>
                  <a:schemeClr val="tx1"/>
                </a:solidFill>
              </a:rPr>
              <a:t>исходного сырья (этилена и растворителя) и катализатора,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полиме­ризация </a:t>
            </a:r>
            <a:r>
              <a:rPr lang="ru-RU" sz="2800" dirty="0">
                <a:solidFill>
                  <a:schemeClr val="tx1"/>
                </a:solidFill>
              </a:rPr>
              <a:t>этилена,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отделение </a:t>
            </a:r>
            <a:r>
              <a:rPr lang="ru-RU" sz="2800" dirty="0">
                <a:solidFill>
                  <a:schemeClr val="tx1"/>
                </a:solidFill>
              </a:rPr>
              <a:t>и регенерация катализатора,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выделение </a:t>
            </a:r>
            <a:r>
              <a:rPr lang="ru-RU" sz="2800" dirty="0">
                <a:solidFill>
                  <a:schemeClr val="tx1"/>
                </a:solidFill>
              </a:rPr>
              <a:t>полимера,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отде­ление </a:t>
            </a:r>
            <a:r>
              <a:rPr lang="ru-RU" sz="2800" dirty="0">
                <a:solidFill>
                  <a:schemeClr val="tx1"/>
                </a:solidFill>
              </a:rPr>
              <a:t>растворителя.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7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"/>
            <a:ext cx="8596668" cy="604136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chemeClr val="tx1"/>
                </a:solidFill>
              </a:rPr>
              <a:t>Описание технологического </a:t>
            </a:r>
            <a:r>
              <a:rPr lang="ru-RU" sz="3600" dirty="0" smtClean="0">
                <a:solidFill>
                  <a:schemeClr val="tx1"/>
                </a:solidFill>
              </a:rPr>
              <a:t>процесса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В </a:t>
            </a:r>
            <a:r>
              <a:rPr lang="ru-RU" sz="3600" dirty="0">
                <a:solidFill>
                  <a:schemeClr val="tx1"/>
                </a:solidFill>
              </a:rPr>
              <a:t>реактор 1, снабженный турбинной мешалкой (или каскад из трех реакторов), подают очищенные от примесей и нагретые до 120 °С растворитель, этилен и активи­рованный катализатор в виде суспензии в </a:t>
            </a:r>
            <a:r>
              <a:rPr lang="ru-RU" sz="3600" dirty="0" smtClean="0">
                <a:solidFill>
                  <a:schemeClr val="tx1"/>
                </a:solidFill>
              </a:rPr>
              <a:t>растворителе.</a:t>
            </a:r>
            <a:endParaRPr lang="ru-RU" sz="3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46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3794" y="5331417"/>
            <a:ext cx="10450449" cy="152658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Рис.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Схема производства полиэтилена высокой плотности при среднем давлении в при­сутствии </a:t>
            </a:r>
            <a:r>
              <a:rPr lang="ru-RU" dirty="0" err="1">
                <a:solidFill>
                  <a:schemeClr val="tx1"/>
                </a:solidFill>
              </a:rPr>
              <a:t>окиснохромового</a:t>
            </a:r>
            <a:r>
              <a:rPr lang="ru-RU" dirty="0">
                <a:solidFill>
                  <a:schemeClr val="tx1"/>
                </a:solidFill>
              </a:rPr>
              <a:t> катализатора: 1 – реактор с мешалкой; 2 – </a:t>
            </a:r>
            <a:r>
              <a:rPr lang="ru-RU" dirty="0" err="1">
                <a:solidFill>
                  <a:schemeClr val="tx1"/>
                </a:solidFill>
              </a:rPr>
              <a:t>газоотдели­тель</a:t>
            </a:r>
            <a:r>
              <a:rPr lang="ru-RU" dirty="0">
                <a:solidFill>
                  <a:schemeClr val="tx1"/>
                </a:solidFill>
              </a:rPr>
              <a:t>; 3 - аппарат для разбавления; 4 – центрифуга; 5,7 – барабанные фильтры; 6 – </a:t>
            </a:r>
            <a:r>
              <a:rPr lang="ru-RU" dirty="0" err="1">
                <a:solidFill>
                  <a:schemeClr val="tx1"/>
                </a:solidFill>
              </a:rPr>
              <a:t>осадитель</a:t>
            </a:r>
            <a:r>
              <a:rPr lang="ru-RU" dirty="0">
                <a:solidFill>
                  <a:schemeClr val="tx1"/>
                </a:solidFill>
              </a:rPr>
              <a:t>; 8 – сушилка.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876" y="191630"/>
            <a:ext cx="9162292" cy="497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5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1685723" cy="669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По одному из вариантов процесс проводят в </a:t>
            </a:r>
            <a:r>
              <a:rPr lang="ru-RU" sz="2800" dirty="0" err="1">
                <a:solidFill>
                  <a:schemeClr val="tx1"/>
                </a:solidFill>
              </a:rPr>
              <a:t>циклогексаноне</a:t>
            </a:r>
            <a:r>
              <a:rPr lang="ru-RU" sz="2800" dirty="0">
                <a:solidFill>
                  <a:schemeClr val="tx1"/>
                </a:solidFill>
              </a:rPr>
              <a:t> при 130-150 °С и давлении 3,5 МПа. В растворителе содержится около 0,5% катализатора и до 5% этилена. При указанной температуре образующийся полимер находится в растворе; его концентрация достигает 18-20 % (при оформлении технологического процесса производства в виде каскада реакторов). Теплота реакции полимеризации этилена снимается парами растворителя, испаряющегося из реактора, и удаляемым непрореагировавшим этиленом. Парогазовая смесь охлаждается до 60 °С в холодильнике и после очистки возвращается вновь в реактор (на схеме не показано). Горячий раствор, содержащий полимер, непрореагировавший этилен и катали­затор в виде мелких частиц, попадает в </a:t>
            </a:r>
            <a:r>
              <a:rPr lang="ru-RU" sz="2800" dirty="0" err="1">
                <a:solidFill>
                  <a:schemeClr val="tx1"/>
                </a:solidFill>
              </a:rPr>
              <a:t>газоотделитель</a:t>
            </a:r>
            <a:r>
              <a:rPr lang="ru-RU" sz="2800" dirty="0">
                <a:solidFill>
                  <a:schemeClr val="tx1"/>
                </a:solidFill>
              </a:rPr>
              <a:t> 2, в котором производится снижение давления; выделяющийся этилен поступает на очистку и возвращается в цикл. </a:t>
            </a:r>
          </a:p>
        </p:txBody>
      </p:sp>
    </p:spTree>
    <p:extLst>
      <p:ext uri="{BB962C8B-B14F-4D97-AF65-F5344CB8AC3E}">
        <p14:creationId xmlns:p14="http://schemas.microsoft.com/office/powerpoint/2010/main" val="59271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481" y="1"/>
            <a:ext cx="11778712" cy="6555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Вязкий раствор ПЭ с </a:t>
            </a:r>
            <a:r>
              <a:rPr lang="ru-RU" sz="2800" dirty="0" err="1">
                <a:solidFill>
                  <a:schemeClr val="tx1"/>
                </a:solidFill>
              </a:rPr>
              <a:t>суспензированным</a:t>
            </a:r>
            <a:r>
              <a:rPr lang="ru-RU" sz="2800" dirty="0">
                <a:solidFill>
                  <a:schemeClr val="tx1"/>
                </a:solidFill>
              </a:rPr>
              <a:t> катализатором затем разбавляется в ап­парате 3 горячим растворителем (для снижения вязкости и облегчения его фильтро­вания) и подается в центрифугу 4 и барабанный фильтр 5. На этих стадиях из раство­ра полимера отделяется катализатор, который подается на регенерацию (удаление органических примесей и растворителя, активация). Разбавленный раствор ПЭ затем охлаждается в аппарате 6, и уже при 30-35 °С полностью выпадает ПЭ в виде мелкого порошка (полимер растворяется в раствори­теле лишь при температурах выше 100 °С). Выделению полимера также способствует добавление в раствор </a:t>
            </a:r>
            <a:r>
              <a:rPr lang="ru-RU" sz="2800" dirty="0" err="1">
                <a:solidFill>
                  <a:schemeClr val="tx1"/>
                </a:solidFill>
              </a:rPr>
              <a:t>осадителя</a:t>
            </a:r>
            <a:r>
              <a:rPr lang="ru-RU" sz="2800" dirty="0">
                <a:solidFill>
                  <a:schemeClr val="tx1"/>
                </a:solidFill>
              </a:rPr>
              <a:t> – спирта. Образовавшаяся суспензия ПЭ в холодном растворителе проходит фильтр 7, на котором отделяется порошок полимера, подаваемый затем в сушилку 8, а раствори­тель, содержащий некоторое количество тонкого порошка ПЭ и катализатора, на­правляется на очистку и регенерацию.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77320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387" y="0"/>
            <a:ext cx="11008389" cy="6858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Высушенный порошок ПЭ гранулируют, предварительно вводя в него стабилиза­торы, красители, пигменты.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Процесс </a:t>
            </a:r>
            <a:r>
              <a:rPr lang="ru-RU" sz="2400" dirty="0">
                <a:solidFill>
                  <a:schemeClr val="tx1"/>
                </a:solidFill>
              </a:rPr>
              <a:t>может быть осуществлен таким образом, что на стадии выделения поли­мера горячий раствор ПЭ сначала отделяется от катализатора фильтрованием, а за­тем подается в аппарат для концентрирования. В нем создают пониженное давление до 1 МПа; при этом происходит испарение части растворителя и удаление растворен­ного этилена. Раствор, концентрация полимера в котором повысилась до 35 %, посту­пает в сепаратор-дегазатор для дальнейшего отделения этилена при снижении давле­ния, а затем — в приемную камеру экструдера. В камере давление снижается до атмосферного, при этом из горячего раствора испаряется растворитель и полностью улетучивается этилен. Парогазовая смесь из сепаратора-дегазатора и приемной каме­ры экструдера поступает на охлаждение и очистку, а затем возвращается в цикл.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После </a:t>
            </a:r>
            <a:r>
              <a:rPr lang="ru-RU" sz="2400" dirty="0">
                <a:solidFill>
                  <a:schemeClr val="tx1"/>
                </a:solidFill>
              </a:rPr>
              <a:t>прохождения экструдера ПЭ выдавливается в виде прутков-</a:t>
            </a:r>
            <a:r>
              <a:rPr lang="ru-RU" sz="2400" dirty="0" err="1">
                <a:solidFill>
                  <a:schemeClr val="tx1"/>
                </a:solidFill>
              </a:rPr>
              <a:t>стренгов</a:t>
            </a:r>
            <a:r>
              <a:rPr lang="ru-RU" sz="2400" dirty="0">
                <a:solidFill>
                  <a:schemeClr val="tx1"/>
                </a:solidFill>
              </a:rPr>
              <a:t>, ре­жется на гранулы, охлаждается и расфасовывается.</a:t>
            </a:r>
          </a:p>
        </p:txBody>
      </p:sp>
    </p:spTree>
    <p:extLst>
      <p:ext uri="{BB962C8B-B14F-4D97-AF65-F5344CB8AC3E}">
        <p14:creationId xmlns:p14="http://schemas.microsoft.com/office/powerpoint/2010/main" val="181297083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1400</Words>
  <Application>Microsoft Office PowerPoint</Application>
  <PresentationFormat>Широкоэкранный</PresentationFormat>
  <Paragraphs>54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Грань</vt:lpstr>
      <vt:lpstr>Полиэтилен: промышленные методы синтеза при среднем и низком давлении.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Производство полиэтилена методом низкого давления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Полиэтилен: промышленные методы синтеза при среднем и низком давлении.</dc:title>
  <dc:creator>user</dc:creator>
  <cp:lastModifiedBy>user</cp:lastModifiedBy>
  <cp:revision>14</cp:revision>
  <dcterms:created xsi:type="dcterms:W3CDTF">2016-02-09T03:12:36Z</dcterms:created>
  <dcterms:modified xsi:type="dcterms:W3CDTF">2016-02-10T03:28:26Z</dcterms:modified>
</cp:coreProperties>
</file>